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sldIdLst>
    <p:sldId id="304" r:id="rId5"/>
    <p:sldId id="314" r:id="rId6"/>
    <p:sldId id="288" r:id="rId7"/>
    <p:sldId id="308" r:id="rId8"/>
    <p:sldId id="299" r:id="rId9"/>
    <p:sldId id="320" r:id="rId10"/>
    <p:sldId id="321" r:id="rId11"/>
    <p:sldId id="317" r:id="rId12"/>
    <p:sldId id="323" r:id="rId13"/>
    <p:sldId id="325" r:id="rId14"/>
    <p:sldId id="327" r:id="rId15"/>
    <p:sldId id="331" r:id="rId16"/>
    <p:sldId id="329" r:id="rId17"/>
    <p:sldId id="326" r:id="rId18"/>
    <p:sldId id="328" r:id="rId19"/>
    <p:sldId id="330" r:id="rId20"/>
    <p:sldId id="301" r:id="rId21"/>
    <p:sldId id="322" r:id="rId22"/>
    <p:sldId id="324" r:id="rId23"/>
    <p:sldId id="318" r:id="rId24"/>
    <p:sldId id="310" r:id="rId25"/>
    <p:sldId id="319"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7" autoAdjust="0"/>
    <p:restoredTop sz="93750" autoAdjust="0"/>
  </p:normalViewPr>
  <p:slideViewPr>
    <p:cSldViewPr snapToGrid="0">
      <p:cViewPr varScale="1">
        <p:scale>
          <a:sx n="82" d="100"/>
          <a:sy n="82" d="100"/>
        </p:scale>
        <p:origin x="720" y="77"/>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326539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651905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1777703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1542124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2695840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132553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280844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1905368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212212" y="2141934"/>
            <a:ext cx="5380074" cy="1547583"/>
          </a:xfrm>
        </p:spPr>
        <p:txBody>
          <a:bodyPr>
            <a:normAutofit/>
          </a:bodyPr>
          <a:lstStyle/>
          <a:p>
            <a:r>
              <a:rPr lang="en-US" sz="1800" dirty="0">
                <a:latin typeface="Times New Roman" panose="02020603050405020304" pitchFamily="18" charset="0"/>
                <a:cs typeface="Times New Roman" panose="02020603050405020304" pitchFamily="18" charset="0"/>
              </a:rPr>
              <a:t>Mobile and web multimedia</a:t>
            </a: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CT081-3-3 </a:t>
            </a:r>
            <a:r>
              <a:rPr lang="en-US" sz="1800" dirty="0">
                <a:latin typeface="Times New Roman" panose="02020603050405020304" pitchFamily="18" charset="0"/>
                <a:cs typeface="Times New Roman" panose="02020603050405020304" pitchFamily="18" charset="0"/>
              </a:rPr>
              <a:t>MWM</a:t>
            </a:r>
            <a:endParaRPr lang="en-US" sz="2000" dirty="0"/>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246716" y="3777156"/>
            <a:ext cx="4379976" cy="613370"/>
          </a:xfrm>
        </p:spPr>
        <p:txBody>
          <a:bodyPr>
            <a:normAutofit fontScale="92500" lnSpcReduction="20000"/>
          </a:bodyPr>
          <a:lstStyle/>
          <a:p>
            <a:r>
              <a:rPr lang="en-US" dirty="0"/>
              <a:t>Presented By : Sujan Shrestha - NP000611</a:t>
            </a:r>
          </a:p>
          <a:p>
            <a:r>
              <a:rPr lang="en-US" dirty="0"/>
              <a:t>Lecturer: Ramesh </a:t>
            </a:r>
            <a:r>
              <a:rPr lang="en-US" dirty="0" err="1"/>
              <a:t>Suwal</a:t>
            </a:r>
            <a:endParaRPr lang="en-US" dirty="0"/>
          </a:p>
        </p:txBody>
      </p:sp>
      <p:pic>
        <p:nvPicPr>
          <p:cNvPr id="3" name="Picture 2">
            <a:extLst>
              <a:ext uri="{FF2B5EF4-FFF2-40B4-BE49-F238E27FC236}">
                <a16:creationId xmlns:a16="http://schemas.microsoft.com/office/drawing/2014/main" id="{1E9376A9-572E-01EB-89A7-342493E37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Brand Identity | Asia Pacific University (APU)">
            <a:extLst>
              <a:ext uri="{FF2B5EF4-FFF2-40B4-BE49-F238E27FC236}">
                <a16:creationId xmlns:a16="http://schemas.microsoft.com/office/drawing/2014/main" id="{6B2B8CB0-47A2-E73E-8FD6-3E9FB8CA2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6655" y="-9872"/>
            <a:ext cx="10318690" cy="1325880"/>
          </a:xfrm>
        </p:spPr>
        <p:txBody>
          <a:bodyPr>
            <a:normAutofit/>
          </a:bodyPr>
          <a:lstStyle/>
          <a:p>
            <a:r>
              <a:rPr lang="en-US" sz="3200" dirty="0"/>
              <a:t>UI</a:t>
            </a:r>
          </a:p>
        </p:txBody>
      </p:sp>
      <p:pic>
        <p:nvPicPr>
          <p:cNvPr id="9" name="Picture 8">
            <a:extLst>
              <a:ext uri="{FF2B5EF4-FFF2-40B4-BE49-F238E27FC236}">
                <a16:creationId xmlns:a16="http://schemas.microsoft.com/office/drawing/2014/main" id="{F23F2218-5749-086A-4F04-5062166F1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Brand Identity | Asia Pacific University (APU)">
            <a:extLst>
              <a:ext uri="{FF2B5EF4-FFF2-40B4-BE49-F238E27FC236}">
                <a16:creationId xmlns:a16="http://schemas.microsoft.com/office/drawing/2014/main" id="{78BD0BE3-E73A-4186-99EE-B0BC46C84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2F63AD0-0D5F-DC17-2395-6A6CF4B5C064}"/>
              </a:ext>
            </a:extLst>
          </p:cNvPr>
          <p:cNvPicPr>
            <a:picLocks noChangeAspect="1"/>
          </p:cNvPicPr>
          <p:nvPr/>
        </p:nvPicPr>
        <p:blipFill>
          <a:blip r:embed="rId5"/>
          <a:stretch>
            <a:fillRect/>
          </a:stretch>
        </p:blipFill>
        <p:spPr>
          <a:xfrm>
            <a:off x="609600" y="1975822"/>
            <a:ext cx="5171767" cy="2906356"/>
          </a:xfrm>
          <a:prstGeom prst="rect">
            <a:avLst/>
          </a:prstGeom>
        </p:spPr>
      </p:pic>
      <p:pic>
        <p:nvPicPr>
          <p:cNvPr id="4" name="Picture 3" descr="A bowl of pasta with text on it&#10;&#10;Description automatically generated">
            <a:extLst>
              <a:ext uri="{FF2B5EF4-FFF2-40B4-BE49-F238E27FC236}">
                <a16:creationId xmlns:a16="http://schemas.microsoft.com/office/drawing/2014/main" id="{65EFBFB7-B2D7-444C-A5D9-0196B6874EB6}"/>
              </a:ext>
            </a:extLst>
          </p:cNvPr>
          <p:cNvPicPr>
            <a:picLocks noChangeAspect="1"/>
          </p:cNvPicPr>
          <p:nvPr/>
        </p:nvPicPr>
        <p:blipFill>
          <a:blip r:embed="rId6"/>
          <a:stretch>
            <a:fillRect/>
          </a:stretch>
        </p:blipFill>
        <p:spPr>
          <a:xfrm>
            <a:off x="5923383" y="2046903"/>
            <a:ext cx="5943600" cy="2835275"/>
          </a:xfrm>
          <a:prstGeom prst="rect">
            <a:avLst/>
          </a:prstGeom>
        </p:spPr>
      </p:pic>
    </p:spTree>
    <p:extLst>
      <p:ext uri="{BB962C8B-B14F-4D97-AF65-F5344CB8AC3E}">
        <p14:creationId xmlns:p14="http://schemas.microsoft.com/office/powerpoint/2010/main" val="167252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6655" y="-9872"/>
            <a:ext cx="10318690" cy="1325880"/>
          </a:xfrm>
        </p:spPr>
        <p:txBody>
          <a:bodyPr>
            <a:normAutofit/>
          </a:bodyPr>
          <a:lstStyle/>
          <a:p>
            <a:r>
              <a:rPr lang="en-US" sz="3200" dirty="0"/>
              <a:t>UI</a:t>
            </a:r>
          </a:p>
        </p:txBody>
      </p:sp>
      <p:pic>
        <p:nvPicPr>
          <p:cNvPr id="9" name="Picture 8">
            <a:extLst>
              <a:ext uri="{FF2B5EF4-FFF2-40B4-BE49-F238E27FC236}">
                <a16:creationId xmlns:a16="http://schemas.microsoft.com/office/drawing/2014/main" id="{F23F2218-5749-086A-4F04-5062166F1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Brand Identity | Asia Pacific University (APU)">
            <a:extLst>
              <a:ext uri="{FF2B5EF4-FFF2-40B4-BE49-F238E27FC236}">
                <a16:creationId xmlns:a16="http://schemas.microsoft.com/office/drawing/2014/main" id="{78BD0BE3-E73A-4186-99EE-B0BC46C84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6CF32D0-286C-30D4-D770-043AB1BC5CB8}"/>
              </a:ext>
            </a:extLst>
          </p:cNvPr>
          <p:cNvPicPr>
            <a:picLocks noChangeAspect="1"/>
          </p:cNvPicPr>
          <p:nvPr/>
        </p:nvPicPr>
        <p:blipFill>
          <a:blip r:embed="rId5"/>
          <a:stretch>
            <a:fillRect/>
          </a:stretch>
        </p:blipFill>
        <p:spPr>
          <a:xfrm>
            <a:off x="152400" y="1542758"/>
            <a:ext cx="5943600" cy="3343275"/>
          </a:xfrm>
          <a:prstGeom prst="rect">
            <a:avLst/>
          </a:prstGeom>
        </p:spPr>
      </p:pic>
      <p:pic>
        <p:nvPicPr>
          <p:cNvPr id="4" name="Picture 3" descr="A close up of food&#10;&#10;Description automatically generated">
            <a:extLst>
              <a:ext uri="{FF2B5EF4-FFF2-40B4-BE49-F238E27FC236}">
                <a16:creationId xmlns:a16="http://schemas.microsoft.com/office/drawing/2014/main" id="{2DED2F05-86C0-4AF8-AD5A-84DDF67CE107}"/>
              </a:ext>
            </a:extLst>
          </p:cNvPr>
          <p:cNvPicPr>
            <a:picLocks noChangeAspect="1"/>
          </p:cNvPicPr>
          <p:nvPr/>
        </p:nvPicPr>
        <p:blipFill>
          <a:blip r:embed="rId6"/>
          <a:stretch>
            <a:fillRect/>
          </a:stretch>
        </p:blipFill>
        <p:spPr>
          <a:xfrm>
            <a:off x="6096000" y="1542758"/>
            <a:ext cx="5520612" cy="3411797"/>
          </a:xfrm>
          <a:prstGeom prst="rect">
            <a:avLst/>
          </a:prstGeom>
        </p:spPr>
      </p:pic>
    </p:spTree>
    <p:extLst>
      <p:ext uri="{BB962C8B-B14F-4D97-AF65-F5344CB8AC3E}">
        <p14:creationId xmlns:p14="http://schemas.microsoft.com/office/powerpoint/2010/main" val="981635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6655" y="-9872"/>
            <a:ext cx="10318690" cy="1325880"/>
          </a:xfrm>
        </p:spPr>
        <p:txBody>
          <a:bodyPr>
            <a:normAutofit/>
          </a:bodyPr>
          <a:lstStyle/>
          <a:p>
            <a:r>
              <a:rPr lang="en-US" sz="3200" dirty="0"/>
              <a:t>Payment Integration </a:t>
            </a:r>
            <a:r>
              <a:rPr lang="en-US" sz="3200"/>
              <a:t>(Stripe)</a:t>
            </a:r>
            <a:endParaRPr lang="en-US" sz="3200" dirty="0"/>
          </a:p>
        </p:txBody>
      </p:sp>
      <p:pic>
        <p:nvPicPr>
          <p:cNvPr id="9" name="Picture 8">
            <a:extLst>
              <a:ext uri="{FF2B5EF4-FFF2-40B4-BE49-F238E27FC236}">
                <a16:creationId xmlns:a16="http://schemas.microsoft.com/office/drawing/2014/main" id="{F23F2218-5749-086A-4F04-5062166F1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Brand Identity | Asia Pacific University (APU)">
            <a:extLst>
              <a:ext uri="{FF2B5EF4-FFF2-40B4-BE49-F238E27FC236}">
                <a16:creationId xmlns:a16="http://schemas.microsoft.com/office/drawing/2014/main" id="{78BD0BE3-E73A-4186-99EE-B0BC46C84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10;&#10;Description automatically generated">
            <a:extLst>
              <a:ext uri="{FF2B5EF4-FFF2-40B4-BE49-F238E27FC236}">
                <a16:creationId xmlns:a16="http://schemas.microsoft.com/office/drawing/2014/main" id="{35480BEB-4732-830C-0A8B-E4F54278FF54}"/>
              </a:ext>
            </a:extLst>
          </p:cNvPr>
          <p:cNvPicPr>
            <a:picLocks noChangeAspect="1"/>
          </p:cNvPicPr>
          <p:nvPr/>
        </p:nvPicPr>
        <p:blipFill>
          <a:blip r:embed="rId5"/>
          <a:stretch>
            <a:fillRect/>
          </a:stretch>
        </p:blipFill>
        <p:spPr>
          <a:xfrm>
            <a:off x="1705947" y="1316007"/>
            <a:ext cx="8936920" cy="4245037"/>
          </a:xfrm>
          <a:prstGeom prst="rect">
            <a:avLst/>
          </a:prstGeom>
        </p:spPr>
      </p:pic>
    </p:spTree>
    <p:extLst>
      <p:ext uri="{BB962C8B-B14F-4D97-AF65-F5344CB8AC3E}">
        <p14:creationId xmlns:p14="http://schemas.microsoft.com/office/powerpoint/2010/main" val="95650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6655" y="-9872"/>
            <a:ext cx="10318690" cy="1325880"/>
          </a:xfrm>
        </p:spPr>
        <p:txBody>
          <a:bodyPr>
            <a:normAutofit/>
          </a:bodyPr>
          <a:lstStyle/>
          <a:p>
            <a:r>
              <a:rPr lang="en-US" sz="3200" dirty="0"/>
              <a:t>UI</a:t>
            </a:r>
          </a:p>
        </p:txBody>
      </p:sp>
      <p:pic>
        <p:nvPicPr>
          <p:cNvPr id="9" name="Picture 8">
            <a:extLst>
              <a:ext uri="{FF2B5EF4-FFF2-40B4-BE49-F238E27FC236}">
                <a16:creationId xmlns:a16="http://schemas.microsoft.com/office/drawing/2014/main" id="{F23F2218-5749-086A-4F04-5062166F1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Brand Identity | Asia Pacific University (APU)">
            <a:extLst>
              <a:ext uri="{FF2B5EF4-FFF2-40B4-BE49-F238E27FC236}">
                <a16:creationId xmlns:a16="http://schemas.microsoft.com/office/drawing/2014/main" id="{78BD0BE3-E73A-4186-99EE-B0BC46C84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A4DA654C-8492-2E5B-C964-1707312F77BB}"/>
              </a:ext>
            </a:extLst>
          </p:cNvPr>
          <p:cNvPicPr>
            <a:picLocks noChangeAspect="1"/>
          </p:cNvPicPr>
          <p:nvPr/>
        </p:nvPicPr>
        <p:blipFill>
          <a:blip r:embed="rId5"/>
          <a:stretch>
            <a:fillRect/>
          </a:stretch>
        </p:blipFill>
        <p:spPr>
          <a:xfrm>
            <a:off x="0" y="1788892"/>
            <a:ext cx="5943600" cy="2813685"/>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E0E61922-4A57-8DF8-492F-AC8A170CCFB1}"/>
              </a:ext>
            </a:extLst>
          </p:cNvPr>
          <p:cNvPicPr>
            <a:picLocks noChangeAspect="1"/>
          </p:cNvPicPr>
          <p:nvPr/>
        </p:nvPicPr>
        <p:blipFill>
          <a:blip r:embed="rId6"/>
          <a:stretch>
            <a:fillRect/>
          </a:stretch>
        </p:blipFill>
        <p:spPr>
          <a:xfrm>
            <a:off x="6248400" y="1779367"/>
            <a:ext cx="5545494" cy="2634110"/>
          </a:xfrm>
          <a:prstGeom prst="rect">
            <a:avLst/>
          </a:prstGeom>
        </p:spPr>
      </p:pic>
    </p:spTree>
    <p:extLst>
      <p:ext uri="{BB962C8B-B14F-4D97-AF65-F5344CB8AC3E}">
        <p14:creationId xmlns:p14="http://schemas.microsoft.com/office/powerpoint/2010/main" val="2145778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674298" y="136525"/>
            <a:ext cx="10515600" cy="1325563"/>
          </a:xfrm>
        </p:spPr>
        <p:txBody>
          <a:bodyPr>
            <a:normAutofit/>
          </a:bodyPr>
          <a:lstStyle/>
          <a:p>
            <a:r>
              <a:rPr lang="en-US" sz="2800" dirty="0">
                <a:effectLst/>
                <a:latin typeface="Times New Roman" panose="02020603050405020304" pitchFamily="18" charset="0"/>
                <a:ea typeface="Calibri" panose="020F0502020204030204" pitchFamily="34" charset="0"/>
              </a:rPr>
              <a:t>Possible security threats for Buddha Air</a:t>
            </a:r>
            <a:endParaRPr lang="en-US" sz="4800"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14</a:t>
            </a:fld>
            <a:endParaRPr lang="en-ZA" dirty="0"/>
          </a:p>
        </p:txBody>
      </p:sp>
      <p:pic>
        <p:nvPicPr>
          <p:cNvPr id="10" name="Picture 9">
            <a:extLst>
              <a:ext uri="{FF2B5EF4-FFF2-40B4-BE49-F238E27FC236}">
                <a16:creationId xmlns:a16="http://schemas.microsoft.com/office/drawing/2014/main" id="{A644892F-4CBB-B124-D406-B6781E61F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rand Identity | Asia Pacific University (APU)">
            <a:extLst>
              <a:ext uri="{FF2B5EF4-FFF2-40B4-BE49-F238E27FC236}">
                <a16:creationId xmlns:a16="http://schemas.microsoft.com/office/drawing/2014/main" id="{0415F39A-1B87-ACA7-8FAC-337FCA454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02101" cy="10021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5">
            <a:extLst>
              <a:ext uri="{FF2B5EF4-FFF2-40B4-BE49-F238E27FC236}">
                <a16:creationId xmlns:a16="http://schemas.microsoft.com/office/drawing/2014/main" id="{12B17320-DC14-0EFC-C516-28D41950E951}"/>
              </a:ext>
            </a:extLst>
          </p:cNvPr>
          <p:cNvSpPr txBox="1">
            <a:spLocks/>
          </p:cNvSpPr>
          <p:nvPr/>
        </p:nvSpPr>
        <p:spPr>
          <a:xfrm>
            <a:off x="1468066" y="1598613"/>
            <a:ext cx="9255868" cy="362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Cybersecurity Threats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Expose to cybersecurity threats due to increasing reliance on new digital technologies</a:t>
            </a:r>
          </a:p>
          <a:p>
            <a:r>
              <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rPr>
              <a:t>Hacking attempts, Data Breaching or System Interruption activities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System and customer data compromise</a:t>
            </a:r>
          </a:p>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Recommended Solution</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Investment on strong cybersecurity plan</a:t>
            </a:r>
          </a:p>
          <a:p>
            <a:r>
              <a:rPr lang="en-US" sz="1600" dirty="0">
                <a:effectLst/>
                <a:ea typeface="Calibri" panose="020F0502020204030204" pitchFamily="34" charset="0"/>
              </a:rPr>
              <a:t>Regular security assessments, the adoption of advance encryption and intrusion detection systems</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Effective employee training on cybersecurity</a:t>
            </a:r>
            <a:endPar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789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674298" y="136525"/>
            <a:ext cx="10515600" cy="1325563"/>
          </a:xfrm>
        </p:spPr>
        <p:txBody>
          <a:bodyPr>
            <a:normAutofit/>
          </a:bodyPr>
          <a:lstStyle/>
          <a:p>
            <a:r>
              <a:rPr lang="en-US" sz="2800" dirty="0">
                <a:effectLst/>
                <a:latin typeface="Times New Roman" panose="02020603050405020304" pitchFamily="18" charset="0"/>
                <a:ea typeface="Calibri" panose="020F0502020204030204" pitchFamily="34" charset="0"/>
              </a:rPr>
              <a:t>Possible security threats for Buddha Air</a:t>
            </a:r>
            <a:endParaRPr lang="en-US" sz="4800"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15</a:t>
            </a:fld>
            <a:endParaRPr lang="en-ZA" dirty="0"/>
          </a:p>
        </p:txBody>
      </p:sp>
      <p:pic>
        <p:nvPicPr>
          <p:cNvPr id="10" name="Picture 9">
            <a:extLst>
              <a:ext uri="{FF2B5EF4-FFF2-40B4-BE49-F238E27FC236}">
                <a16:creationId xmlns:a16="http://schemas.microsoft.com/office/drawing/2014/main" id="{A644892F-4CBB-B124-D406-B6781E61F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rand Identity | Asia Pacific University (APU)">
            <a:extLst>
              <a:ext uri="{FF2B5EF4-FFF2-40B4-BE49-F238E27FC236}">
                <a16:creationId xmlns:a16="http://schemas.microsoft.com/office/drawing/2014/main" id="{0415F39A-1B87-ACA7-8FAC-337FCA454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02101" cy="10021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5">
            <a:extLst>
              <a:ext uri="{FF2B5EF4-FFF2-40B4-BE49-F238E27FC236}">
                <a16:creationId xmlns:a16="http://schemas.microsoft.com/office/drawing/2014/main" id="{12B17320-DC14-0EFC-C516-28D41950E951}"/>
              </a:ext>
            </a:extLst>
          </p:cNvPr>
          <p:cNvSpPr txBox="1">
            <a:spLocks/>
          </p:cNvSpPr>
          <p:nvPr/>
        </p:nvSpPr>
        <p:spPr>
          <a:xfrm>
            <a:off x="1468066" y="1598613"/>
            <a:ext cx="9255868" cy="362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Cybersecurity Threats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Expose to cybersecurity threats due to increasing reliance on new digital technologies</a:t>
            </a:r>
          </a:p>
          <a:p>
            <a:r>
              <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rPr>
              <a:t>Hacking attempts, Data Breaching or System Interruption activities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System and customer data compromise</a:t>
            </a:r>
          </a:p>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Recommended Solution</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Investment on strong cybersecurity plan</a:t>
            </a:r>
          </a:p>
          <a:p>
            <a:r>
              <a:rPr lang="en-US" sz="1600" dirty="0">
                <a:effectLst/>
                <a:ea typeface="Calibri" panose="020F0502020204030204" pitchFamily="34" charset="0"/>
              </a:rPr>
              <a:t>Regular security assessments, the adoption of advance encryption and intrusion detection systems</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Effective employee training on cybersecurity</a:t>
            </a:r>
            <a:endPar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5318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674298" y="136525"/>
            <a:ext cx="10515600" cy="1325563"/>
          </a:xfrm>
        </p:spPr>
        <p:txBody>
          <a:bodyPr>
            <a:normAutofit/>
          </a:bodyPr>
          <a:lstStyle/>
          <a:p>
            <a:r>
              <a:rPr lang="en-US" sz="2800" dirty="0">
                <a:effectLst/>
                <a:latin typeface="Times New Roman" panose="02020603050405020304" pitchFamily="18" charset="0"/>
                <a:ea typeface="Calibri" panose="020F0502020204030204" pitchFamily="34" charset="0"/>
              </a:rPr>
              <a:t>Possible security threats for Buddha Air</a:t>
            </a:r>
            <a:endParaRPr lang="en-US" sz="4800"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16</a:t>
            </a:fld>
            <a:endParaRPr lang="en-ZA" dirty="0"/>
          </a:p>
        </p:txBody>
      </p:sp>
      <p:pic>
        <p:nvPicPr>
          <p:cNvPr id="10" name="Picture 9">
            <a:extLst>
              <a:ext uri="{FF2B5EF4-FFF2-40B4-BE49-F238E27FC236}">
                <a16:creationId xmlns:a16="http://schemas.microsoft.com/office/drawing/2014/main" id="{A644892F-4CBB-B124-D406-B6781E61F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rand Identity | Asia Pacific University (APU)">
            <a:extLst>
              <a:ext uri="{FF2B5EF4-FFF2-40B4-BE49-F238E27FC236}">
                <a16:creationId xmlns:a16="http://schemas.microsoft.com/office/drawing/2014/main" id="{0415F39A-1B87-ACA7-8FAC-337FCA454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02101" cy="10021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5">
            <a:extLst>
              <a:ext uri="{FF2B5EF4-FFF2-40B4-BE49-F238E27FC236}">
                <a16:creationId xmlns:a16="http://schemas.microsoft.com/office/drawing/2014/main" id="{12B17320-DC14-0EFC-C516-28D41950E951}"/>
              </a:ext>
            </a:extLst>
          </p:cNvPr>
          <p:cNvSpPr txBox="1">
            <a:spLocks/>
          </p:cNvSpPr>
          <p:nvPr/>
        </p:nvSpPr>
        <p:spPr>
          <a:xfrm>
            <a:off x="1468066" y="1598613"/>
            <a:ext cx="9255868" cy="362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Cybersecurity Threats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Expose to cybersecurity threats due to increasing reliance on new digital technologies</a:t>
            </a:r>
          </a:p>
          <a:p>
            <a:r>
              <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rPr>
              <a:t>Hacking attempts, Data Breaching or System Interruption activities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System and customer data compromise</a:t>
            </a:r>
          </a:p>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Recommended Solution</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Investment on strong cybersecurity plan</a:t>
            </a:r>
          </a:p>
          <a:p>
            <a:r>
              <a:rPr lang="en-US" sz="1600" dirty="0">
                <a:effectLst/>
                <a:ea typeface="Calibri" panose="020F0502020204030204" pitchFamily="34" charset="0"/>
              </a:rPr>
              <a:t>Regular security assessments, the adoption of advance encryption and intrusion detection systems</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Effective employee training on cybersecurity</a:t>
            </a:r>
            <a:endPar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1188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674298" y="136525"/>
            <a:ext cx="10515600" cy="1325563"/>
          </a:xfrm>
        </p:spPr>
        <p:txBody>
          <a:bodyPr>
            <a:normAutofit/>
          </a:bodyPr>
          <a:lstStyle/>
          <a:p>
            <a:r>
              <a:rPr lang="en-US" sz="2800" dirty="0">
                <a:effectLst/>
                <a:latin typeface="Times New Roman" panose="02020603050405020304" pitchFamily="18" charset="0"/>
                <a:ea typeface="Calibri" panose="020F0502020204030204" pitchFamily="34" charset="0"/>
              </a:rPr>
              <a:t>Possible security threats for Buddha Air</a:t>
            </a:r>
            <a:endParaRPr lang="en-US" sz="4800"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17</a:t>
            </a:fld>
            <a:endParaRPr lang="en-ZA" dirty="0"/>
          </a:p>
        </p:txBody>
      </p:sp>
      <p:pic>
        <p:nvPicPr>
          <p:cNvPr id="10" name="Picture 9">
            <a:extLst>
              <a:ext uri="{FF2B5EF4-FFF2-40B4-BE49-F238E27FC236}">
                <a16:creationId xmlns:a16="http://schemas.microsoft.com/office/drawing/2014/main" id="{A644892F-4CBB-B124-D406-B6781E61F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rand Identity | Asia Pacific University (APU)">
            <a:extLst>
              <a:ext uri="{FF2B5EF4-FFF2-40B4-BE49-F238E27FC236}">
                <a16:creationId xmlns:a16="http://schemas.microsoft.com/office/drawing/2014/main" id="{0415F39A-1B87-ACA7-8FAC-337FCA454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02101" cy="10021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5">
            <a:extLst>
              <a:ext uri="{FF2B5EF4-FFF2-40B4-BE49-F238E27FC236}">
                <a16:creationId xmlns:a16="http://schemas.microsoft.com/office/drawing/2014/main" id="{12B17320-DC14-0EFC-C516-28D41950E951}"/>
              </a:ext>
            </a:extLst>
          </p:cNvPr>
          <p:cNvSpPr txBox="1">
            <a:spLocks/>
          </p:cNvSpPr>
          <p:nvPr/>
        </p:nvSpPr>
        <p:spPr>
          <a:xfrm>
            <a:off x="1468066" y="1598613"/>
            <a:ext cx="9255868" cy="362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Cybersecurity Threats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Expose to cybersecurity threats due to increasing reliance on new digital technologies</a:t>
            </a:r>
          </a:p>
          <a:p>
            <a:r>
              <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rPr>
              <a:t>Hacking attempts, Data Breaching or System Interruption activities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System and customer data compromise</a:t>
            </a:r>
          </a:p>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Recommended Solution</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Investment on strong cybersecurity plan</a:t>
            </a:r>
          </a:p>
          <a:p>
            <a:r>
              <a:rPr lang="en-US" sz="1600" dirty="0">
                <a:effectLst/>
                <a:ea typeface="Calibri" panose="020F0502020204030204" pitchFamily="34" charset="0"/>
              </a:rPr>
              <a:t>Regular security assessments, the adoption of advance encryption and intrusion detection systems</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Effective employee training on cybersecurity</a:t>
            </a:r>
            <a:endPar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66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674298" y="136525"/>
            <a:ext cx="10515600" cy="1325563"/>
          </a:xfrm>
        </p:spPr>
        <p:txBody>
          <a:bodyPr>
            <a:normAutofit/>
          </a:bodyPr>
          <a:lstStyle/>
          <a:p>
            <a:r>
              <a:rPr lang="en-US" sz="2800" dirty="0">
                <a:effectLst/>
                <a:latin typeface="Times New Roman" panose="02020603050405020304" pitchFamily="18" charset="0"/>
                <a:ea typeface="Calibri" panose="020F0502020204030204" pitchFamily="34" charset="0"/>
              </a:rPr>
              <a:t>Possible security threats for Buddha Air</a:t>
            </a:r>
            <a:endParaRPr lang="en-US" sz="4800"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18</a:t>
            </a:fld>
            <a:endParaRPr lang="en-ZA" dirty="0"/>
          </a:p>
        </p:txBody>
      </p:sp>
      <p:pic>
        <p:nvPicPr>
          <p:cNvPr id="10" name="Picture 9">
            <a:extLst>
              <a:ext uri="{FF2B5EF4-FFF2-40B4-BE49-F238E27FC236}">
                <a16:creationId xmlns:a16="http://schemas.microsoft.com/office/drawing/2014/main" id="{A644892F-4CBB-B124-D406-B6781E61F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rand Identity | Asia Pacific University (APU)">
            <a:extLst>
              <a:ext uri="{FF2B5EF4-FFF2-40B4-BE49-F238E27FC236}">
                <a16:creationId xmlns:a16="http://schemas.microsoft.com/office/drawing/2014/main" id="{0415F39A-1B87-ACA7-8FAC-337FCA454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02101" cy="10021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5">
            <a:extLst>
              <a:ext uri="{FF2B5EF4-FFF2-40B4-BE49-F238E27FC236}">
                <a16:creationId xmlns:a16="http://schemas.microsoft.com/office/drawing/2014/main" id="{12B17320-DC14-0EFC-C516-28D41950E951}"/>
              </a:ext>
            </a:extLst>
          </p:cNvPr>
          <p:cNvSpPr txBox="1">
            <a:spLocks/>
          </p:cNvSpPr>
          <p:nvPr/>
        </p:nvSpPr>
        <p:spPr>
          <a:xfrm>
            <a:off x="1468066" y="1598613"/>
            <a:ext cx="9255868" cy="362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Cybersecurity Threats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Expose to cybersecurity threats due to increasing reliance on new digital technologies</a:t>
            </a:r>
          </a:p>
          <a:p>
            <a:r>
              <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rPr>
              <a:t>Hacking attempts, Data Breaching or System Interruption activities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System and customer data compromise</a:t>
            </a:r>
          </a:p>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Recommended Solution</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Investment on strong cybersecurity plan</a:t>
            </a:r>
          </a:p>
          <a:p>
            <a:r>
              <a:rPr lang="en-US" sz="1600" dirty="0">
                <a:effectLst/>
                <a:ea typeface="Calibri" panose="020F0502020204030204" pitchFamily="34" charset="0"/>
              </a:rPr>
              <a:t>Regular security assessments, the adoption of advance encryption and intrusion detection systems</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Effective employee training on cybersecurity</a:t>
            </a:r>
            <a:endPar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512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674298" y="136525"/>
            <a:ext cx="10515600" cy="1325563"/>
          </a:xfrm>
        </p:spPr>
        <p:txBody>
          <a:bodyPr>
            <a:normAutofit/>
          </a:bodyPr>
          <a:lstStyle/>
          <a:p>
            <a:r>
              <a:rPr lang="en-US" sz="2800" dirty="0">
                <a:effectLst/>
                <a:latin typeface="Times New Roman" panose="02020603050405020304" pitchFamily="18" charset="0"/>
                <a:ea typeface="Calibri" panose="020F0502020204030204" pitchFamily="34" charset="0"/>
              </a:rPr>
              <a:t>Possible security threats for Buddha Air</a:t>
            </a:r>
            <a:endParaRPr lang="en-US" sz="4800"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19</a:t>
            </a:fld>
            <a:endParaRPr lang="en-ZA" dirty="0"/>
          </a:p>
        </p:txBody>
      </p:sp>
      <p:pic>
        <p:nvPicPr>
          <p:cNvPr id="10" name="Picture 9">
            <a:extLst>
              <a:ext uri="{FF2B5EF4-FFF2-40B4-BE49-F238E27FC236}">
                <a16:creationId xmlns:a16="http://schemas.microsoft.com/office/drawing/2014/main" id="{A644892F-4CBB-B124-D406-B6781E61F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rand Identity | Asia Pacific University (APU)">
            <a:extLst>
              <a:ext uri="{FF2B5EF4-FFF2-40B4-BE49-F238E27FC236}">
                <a16:creationId xmlns:a16="http://schemas.microsoft.com/office/drawing/2014/main" id="{0415F39A-1B87-ACA7-8FAC-337FCA454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02101" cy="10021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5">
            <a:extLst>
              <a:ext uri="{FF2B5EF4-FFF2-40B4-BE49-F238E27FC236}">
                <a16:creationId xmlns:a16="http://schemas.microsoft.com/office/drawing/2014/main" id="{12B17320-DC14-0EFC-C516-28D41950E951}"/>
              </a:ext>
            </a:extLst>
          </p:cNvPr>
          <p:cNvSpPr txBox="1">
            <a:spLocks/>
          </p:cNvSpPr>
          <p:nvPr/>
        </p:nvSpPr>
        <p:spPr>
          <a:xfrm>
            <a:off x="1468066" y="1598613"/>
            <a:ext cx="9255868" cy="362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Cybersecurity Threats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Expose to cybersecurity threats due to increasing reliance on new digital technologies</a:t>
            </a:r>
          </a:p>
          <a:p>
            <a:r>
              <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rPr>
              <a:t>Hacking attempts, Data Breaching or System Interruption activities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System and customer data compromise</a:t>
            </a:r>
          </a:p>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Recommended Solution</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Investment on strong cybersecurity plan</a:t>
            </a:r>
          </a:p>
          <a:p>
            <a:r>
              <a:rPr lang="en-US" sz="1600" dirty="0">
                <a:effectLst/>
                <a:ea typeface="Calibri" panose="020F0502020204030204" pitchFamily="34" charset="0"/>
              </a:rPr>
              <a:t>Regular security assessments, the adoption of advance encryption and intrusion detection systems</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Effective employee training on cybersecurity</a:t>
            </a:r>
            <a:endPar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13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Introduction</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623970" y="2473135"/>
            <a:ext cx="4862804" cy="3539998"/>
          </a:xfrm>
        </p:spPr>
        <p:txBody>
          <a:bodyPr vert="horz" lIns="91440" tIns="45720" rIns="91440" bIns="45720" rtlCol="0" anchor="t">
            <a:noAutofit/>
          </a:bodyPr>
          <a:lstStyle/>
          <a:p>
            <a:pPr algn="just"/>
            <a:r>
              <a:rPr lang="en-US" sz="1200" dirty="0">
                <a:solidFill>
                  <a:srgbClr val="000000"/>
                </a:solidFill>
                <a:effectLst/>
                <a:latin typeface="Times New Roman" panose="02020603050405020304" pitchFamily="18" charset="0"/>
                <a:ea typeface="Calibri" panose="020F0502020204030204" pitchFamily="34" charset="0"/>
              </a:rPr>
              <a:t>With the increasing development in the field of technology, all the related aspects have been positively affected by it. This has been a norm for society as it has positively awarded the people with a gift of online technology which has replaced the old method of having to visit the place for themselves. </a:t>
            </a:r>
            <a:r>
              <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web-based project called Feast Flavor Online Food Delivery System aims to provide users with a smooth online ordering experience. With the admin interface, it enables restaurant employees to oversee and change the menu, guaranteeing that the food products and other information on the website are up to date. Likewise, clients may easily use the system for viewing a wide variety of available choices of delicacies on Feast Flavor with the help of online purchase.</a:t>
            </a:r>
            <a:endParaRPr lang="en-US" sz="1200" kern="100" dirty="0">
              <a:effectLst/>
              <a:latin typeface="Times" panose="02020603050405020304" pitchFamily="18" charset="0"/>
              <a:ea typeface="Calibri" panose="020F0502020204030204" pitchFamily="34" charset="0"/>
              <a:cs typeface="Times New Roman" panose="02020603050405020304" pitchFamily="18" charset="0"/>
            </a:endParaRPr>
          </a:p>
          <a:p>
            <a:pPr algn="just"/>
            <a:endParaRPr lang="en-US" sz="1200" dirty="0">
              <a:solidFill>
                <a:srgbClr val="000000"/>
              </a:solidFill>
              <a:effectLst/>
              <a:latin typeface="Times New Roman" panose="02020603050405020304" pitchFamily="18" charset="0"/>
              <a:ea typeface="Calibri" panose="020F0502020204030204" pitchFamily="34" charset="0"/>
            </a:endParaRPr>
          </a:p>
          <a:p>
            <a:pPr algn="just"/>
            <a:endParaRPr lang="en-US" sz="1200" dirty="0"/>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pic>
        <p:nvPicPr>
          <p:cNvPr id="4" name="Picture 3">
            <a:extLst>
              <a:ext uri="{FF2B5EF4-FFF2-40B4-BE49-F238E27FC236}">
                <a16:creationId xmlns:a16="http://schemas.microsoft.com/office/drawing/2014/main" id="{0F87349C-655A-737E-692E-DFDE502A4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rand Identity | Asia Pacific University (APU)">
            <a:extLst>
              <a:ext uri="{FF2B5EF4-FFF2-40B4-BE49-F238E27FC236}">
                <a16:creationId xmlns:a16="http://schemas.microsoft.com/office/drawing/2014/main" id="{9766629C-FDB5-2025-AE21-798D6CCEA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674298" y="136525"/>
            <a:ext cx="10515600" cy="1325563"/>
          </a:xfrm>
        </p:spPr>
        <p:txBody>
          <a:bodyPr>
            <a:normAutofit/>
          </a:bodyPr>
          <a:lstStyle/>
          <a:p>
            <a:r>
              <a:rPr lang="en-US" sz="2800" dirty="0">
                <a:effectLst/>
                <a:latin typeface="Times New Roman" panose="02020603050405020304" pitchFamily="18" charset="0"/>
                <a:ea typeface="Calibri" panose="020F0502020204030204" pitchFamily="34" charset="0"/>
              </a:rPr>
              <a:t>Possible security threats for Buddha Air</a:t>
            </a:r>
            <a:endParaRPr lang="en-US" sz="4800"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20</a:t>
            </a:fld>
            <a:endParaRPr lang="en-ZA" dirty="0"/>
          </a:p>
        </p:txBody>
      </p:sp>
      <p:pic>
        <p:nvPicPr>
          <p:cNvPr id="10" name="Picture 9">
            <a:extLst>
              <a:ext uri="{FF2B5EF4-FFF2-40B4-BE49-F238E27FC236}">
                <a16:creationId xmlns:a16="http://schemas.microsoft.com/office/drawing/2014/main" id="{A644892F-4CBB-B124-D406-B6781E61F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rand Identity | Asia Pacific University (APU)">
            <a:extLst>
              <a:ext uri="{FF2B5EF4-FFF2-40B4-BE49-F238E27FC236}">
                <a16:creationId xmlns:a16="http://schemas.microsoft.com/office/drawing/2014/main" id="{0415F39A-1B87-ACA7-8FAC-337FCA454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02101" cy="10021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5">
            <a:extLst>
              <a:ext uri="{FF2B5EF4-FFF2-40B4-BE49-F238E27FC236}">
                <a16:creationId xmlns:a16="http://schemas.microsoft.com/office/drawing/2014/main" id="{12B17320-DC14-0EFC-C516-28D41950E951}"/>
              </a:ext>
            </a:extLst>
          </p:cNvPr>
          <p:cNvSpPr txBox="1">
            <a:spLocks/>
          </p:cNvSpPr>
          <p:nvPr/>
        </p:nvSpPr>
        <p:spPr>
          <a:xfrm>
            <a:off x="1468066" y="1598613"/>
            <a:ext cx="9255868" cy="362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Political and Social Unrest in Overseas Markets</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Social and Political upheaval in different sector</a:t>
            </a:r>
          </a:p>
          <a:p>
            <a:r>
              <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rPr>
              <a:t>Protest, strikes or other social unrest </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Effect of Natural pandemics and calamities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Flight Cancellations, Jeopardize safety of passengers and crew</a:t>
            </a:r>
          </a:p>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Recommended Solution</a:t>
            </a:r>
          </a:p>
          <a:p>
            <a:r>
              <a:rPr lang="en-US" sz="1600" dirty="0">
                <a:ea typeface="Calibri" panose="020F0502020204030204" pitchFamily="34" charset="0"/>
              </a:rPr>
              <a:t>E</a:t>
            </a:r>
            <a:r>
              <a:rPr lang="en-US" sz="1600" dirty="0">
                <a:effectLst/>
                <a:ea typeface="Calibri" panose="020F0502020204030204" pitchFamily="34" charset="0"/>
              </a:rPr>
              <a:t>xplore rigorous risk assessments for each global market </a:t>
            </a:r>
          </a:p>
          <a:p>
            <a:r>
              <a:rPr lang="en-US" sz="1600" dirty="0">
                <a:effectLst/>
                <a:ea typeface="Calibri" panose="020F0502020204030204" pitchFamily="34" charset="0"/>
              </a:rPr>
              <a:t>Evaluation of political stability, societal considerations, and the airline's ability in order to adapt and deal with changing circumstances</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dirty="0">
                <a:ea typeface="Calibri" panose="020F0502020204030204" pitchFamily="34" charset="0"/>
              </a:rPr>
              <a:t>D</a:t>
            </a:r>
            <a:r>
              <a:rPr lang="en-US" sz="1600" dirty="0">
                <a:effectLst/>
                <a:ea typeface="Calibri" panose="020F0502020204030204" pitchFamily="34" charset="0"/>
              </a:rPr>
              <a:t>evelop contingency measures and potentially change its route network</a:t>
            </a:r>
            <a:endPar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35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446823"/>
            <a:ext cx="10515600" cy="1325563"/>
          </a:xfrm>
        </p:spPr>
        <p:txBody>
          <a:bodyPr>
            <a:normAutofit/>
          </a:bodyPr>
          <a:lstStyle/>
          <a:p>
            <a:r>
              <a:rPr lang="en-US" dirty="0"/>
              <a:t>Analyzation of How it can leverage Buddha Air’s Supply Chain</a:t>
            </a:r>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pic>
        <p:nvPicPr>
          <p:cNvPr id="8" name="Picture 7">
            <a:extLst>
              <a:ext uri="{FF2B5EF4-FFF2-40B4-BE49-F238E27FC236}">
                <a16:creationId xmlns:a16="http://schemas.microsoft.com/office/drawing/2014/main" id="{995871D2-E00F-9DCD-5FA7-76E3198B7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4998" y="0"/>
            <a:ext cx="1007002" cy="5607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Brand Identity | Asia Pacific University (APU)">
            <a:extLst>
              <a:ext uri="{FF2B5EF4-FFF2-40B4-BE49-F238E27FC236}">
                <a16:creationId xmlns:a16="http://schemas.microsoft.com/office/drawing/2014/main" id="{1CD2BABF-1232-160A-C76A-7878AE44E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776376" cy="7763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5">
            <a:extLst>
              <a:ext uri="{FF2B5EF4-FFF2-40B4-BE49-F238E27FC236}">
                <a16:creationId xmlns:a16="http://schemas.microsoft.com/office/drawing/2014/main" id="{A97C3569-A413-EC58-1BD3-09B10B72A9BD}"/>
              </a:ext>
            </a:extLst>
          </p:cNvPr>
          <p:cNvSpPr txBox="1">
            <a:spLocks/>
          </p:cNvSpPr>
          <p:nvPr/>
        </p:nvSpPr>
        <p:spPr>
          <a:xfrm>
            <a:off x="838200" y="1772386"/>
            <a:ext cx="9255868" cy="362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Real-time Tracking and Optimization</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Implement customer data tracking and analyzation to optimize in-app recommendations</a:t>
            </a:r>
          </a:p>
          <a:p>
            <a:r>
              <a:rPr lang="en-US" sz="1600" kern="100" dirty="0">
                <a:solidFill>
                  <a:schemeClr val="tx1">
                    <a:lumMod val="75000"/>
                    <a:lumOff val="25000"/>
                  </a:schemeClr>
                </a:solidFill>
                <a:effectLst/>
                <a:ea typeface="Times New Roman" panose="02020603050405020304" pitchFamily="18" charset="0"/>
                <a:cs typeface="Times New Roman" panose="02020603050405020304" pitchFamily="18" charset="0"/>
              </a:rPr>
              <a:t>Collect data regarding motion of planes, cargo and other operational activities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Improves efficiency and allow dynamic changes in plane paths or any sudden events</a:t>
            </a:r>
          </a:p>
          <a:p>
            <a:r>
              <a:rPr lang="en-US" sz="1600" kern="100" dirty="0">
                <a:solidFill>
                  <a:schemeClr val="tx1">
                    <a:lumMod val="75000"/>
                    <a:lumOff val="25000"/>
                  </a:schemeClr>
                </a:solidFill>
                <a:ea typeface="Times New Roman" panose="02020603050405020304" pitchFamily="18" charset="0"/>
                <a:cs typeface="Times New Roman" panose="02020603050405020304" pitchFamily="18" charset="0"/>
              </a:rPr>
              <a:t>Decreases disruptions, lowers costs</a:t>
            </a:r>
          </a:p>
          <a:p>
            <a:pPr marL="0" indent="0">
              <a:buNone/>
            </a:pPr>
            <a:r>
              <a:rPr lang="en-US" sz="20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Data Analytics for Informed Decision-Making</a:t>
            </a:r>
          </a:p>
          <a:p>
            <a:r>
              <a:rPr lang="en-US" sz="1400" dirty="0">
                <a:ea typeface="Calibri" panose="020F0502020204030204" pitchFamily="34" charset="0"/>
              </a:rPr>
              <a:t>Analyzation of large volume data regarding </a:t>
            </a:r>
            <a:r>
              <a:rPr lang="en-US" sz="1600" dirty="0">
                <a:effectLst/>
                <a:ea typeface="Calibri" panose="020F0502020204030204" pitchFamily="34" charset="0"/>
              </a:rPr>
              <a:t>to customer preferences, cargo quantity, flight efficiency, and maintenance requirements</a:t>
            </a:r>
            <a:endParaRPr lang="en-US" sz="1400" dirty="0">
              <a:effectLst/>
              <a:ea typeface="Calibri" panose="020F0502020204030204" pitchFamily="34" charset="0"/>
            </a:endParaRPr>
          </a:p>
          <a:p>
            <a:r>
              <a:rPr lang="en-US" sz="1600" dirty="0">
                <a:ea typeface="Calibri" panose="020F0502020204030204" pitchFamily="34" charset="0"/>
              </a:rPr>
              <a:t>M</a:t>
            </a:r>
            <a:r>
              <a:rPr lang="en-US" sz="1600" dirty="0">
                <a:effectLst/>
                <a:ea typeface="Calibri" panose="020F0502020204030204" pitchFamily="34" charset="0"/>
              </a:rPr>
              <a:t>ake data-driven choices on planning and scheduling routes, crew time-management, and allocation of resources by analyzing the data analytics</a:t>
            </a:r>
          </a:p>
          <a:p>
            <a:r>
              <a:rPr lang="en-US" sz="1600" dirty="0">
                <a:ea typeface="Calibri" panose="020F0502020204030204" pitchFamily="34" charset="0"/>
              </a:rPr>
              <a:t>E</a:t>
            </a:r>
            <a:r>
              <a:rPr lang="en-US" sz="1600" dirty="0">
                <a:effectLst/>
                <a:ea typeface="Calibri" panose="020F0502020204030204" pitchFamily="34" charset="0"/>
              </a:rPr>
              <a:t>nables proactive answers to future difficulties, such as altering flight schedules in reaction to variations in demand or optimizing routes to minimize fuel use </a:t>
            </a:r>
            <a:endParaRPr lang="en-US" sz="1200" kern="100" dirty="0">
              <a:solidFill>
                <a:schemeClr val="tx1">
                  <a:lumMod val="75000"/>
                  <a:lumOff val="25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17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446823"/>
            <a:ext cx="10515600" cy="1325563"/>
          </a:xfrm>
        </p:spPr>
        <p:txBody>
          <a:bodyPr>
            <a:normAutofit/>
          </a:bodyPr>
          <a:lstStyle/>
          <a:p>
            <a:r>
              <a:rPr lang="en-US" dirty="0"/>
              <a:t>Analyzation of How it can leverage Buddha Air’s Supply Chain</a:t>
            </a:r>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pic>
        <p:nvPicPr>
          <p:cNvPr id="8" name="Picture 7">
            <a:extLst>
              <a:ext uri="{FF2B5EF4-FFF2-40B4-BE49-F238E27FC236}">
                <a16:creationId xmlns:a16="http://schemas.microsoft.com/office/drawing/2014/main" id="{995871D2-E00F-9DCD-5FA7-76E3198B7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4998" y="0"/>
            <a:ext cx="1007002" cy="5607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Brand Identity | Asia Pacific University (APU)">
            <a:extLst>
              <a:ext uri="{FF2B5EF4-FFF2-40B4-BE49-F238E27FC236}">
                <a16:creationId xmlns:a16="http://schemas.microsoft.com/office/drawing/2014/main" id="{1CD2BABF-1232-160A-C76A-7878AE44E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776376" cy="7763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5">
            <a:extLst>
              <a:ext uri="{FF2B5EF4-FFF2-40B4-BE49-F238E27FC236}">
                <a16:creationId xmlns:a16="http://schemas.microsoft.com/office/drawing/2014/main" id="{A97C3569-A413-EC58-1BD3-09B10B72A9BD}"/>
              </a:ext>
            </a:extLst>
          </p:cNvPr>
          <p:cNvSpPr txBox="1">
            <a:spLocks/>
          </p:cNvSpPr>
          <p:nvPr/>
        </p:nvSpPr>
        <p:spPr>
          <a:xfrm>
            <a:off x="838200" y="1772386"/>
            <a:ext cx="9255868" cy="3620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Customer Relationshi</a:t>
            </a:r>
            <a:r>
              <a:rPr lang="en-US" sz="2400" b="1" kern="100" dirty="0">
                <a:solidFill>
                  <a:schemeClr val="tx1">
                    <a:lumMod val="75000"/>
                    <a:lumOff val="25000"/>
                  </a:schemeClr>
                </a:solidFill>
                <a:ea typeface="Times New Roman" panose="02020603050405020304" pitchFamily="18" charset="0"/>
                <a:cs typeface="Times New Roman" panose="02020603050405020304" pitchFamily="18" charset="0"/>
              </a:rPr>
              <a:t>p Management</a:t>
            </a:r>
            <a:endParaRPr lang="en-US" sz="16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600" dirty="0">
                <a:effectLst/>
                <a:ea typeface="Calibri" panose="020F0502020204030204" pitchFamily="34" charset="0"/>
              </a:rPr>
              <a:t>Efficient IT-based CRM can uplift the Buddha Air's supply chain operations through understanding of passenger actions, tastes, and opinions</a:t>
            </a:r>
            <a:endParaRPr lang="en-US" sz="1400" kern="100" dirty="0">
              <a:solidFill>
                <a:schemeClr val="tx1">
                  <a:lumMod val="75000"/>
                  <a:lumOff val="25000"/>
                </a:schemeClr>
              </a:solidFill>
              <a:ea typeface="Times New Roman" panose="02020603050405020304" pitchFamily="18" charset="0"/>
              <a:cs typeface="Times New Roman" panose="02020603050405020304" pitchFamily="18" charset="0"/>
            </a:endParaRPr>
          </a:p>
          <a:p>
            <a:r>
              <a:rPr lang="en-US" sz="1800" dirty="0">
                <a:ea typeface="Calibri" panose="020F0502020204030204" pitchFamily="34" charset="0"/>
              </a:rPr>
              <a:t>C</a:t>
            </a:r>
            <a:r>
              <a:rPr lang="en-US" sz="1800" dirty="0">
                <a:effectLst/>
                <a:ea typeface="Calibri" panose="020F0502020204030204" pitchFamily="34" charset="0"/>
              </a:rPr>
              <a:t>reation of specialized services, bespoke flight alternatives, and loyalty programs.</a:t>
            </a:r>
          </a:p>
          <a:p>
            <a:r>
              <a:rPr lang="en-US" sz="1800" dirty="0">
                <a:ea typeface="Calibri" panose="020F0502020204030204" pitchFamily="34" charset="0"/>
              </a:rPr>
              <a:t>I</a:t>
            </a:r>
            <a:r>
              <a:rPr lang="en-US" sz="1800" dirty="0">
                <a:effectLst/>
                <a:ea typeface="Calibri" panose="020F0502020204030204" pitchFamily="34" charset="0"/>
              </a:rPr>
              <a:t>mprove the overall customer experience, increase customer loyalty, and add to the airline's overall performance</a:t>
            </a:r>
          </a:p>
          <a:p>
            <a:pPr marL="0" indent="0">
              <a:buNone/>
            </a:pPr>
            <a:r>
              <a:rPr lang="en-US" sz="2000" b="1" kern="100" dirty="0">
                <a:solidFill>
                  <a:schemeClr val="tx1">
                    <a:lumMod val="75000"/>
                    <a:lumOff val="25000"/>
                  </a:schemeClr>
                </a:solidFill>
                <a:effectLst/>
                <a:ea typeface="Times New Roman" panose="02020603050405020304" pitchFamily="18" charset="0"/>
                <a:cs typeface="Times New Roman" panose="02020603050405020304" pitchFamily="18" charset="0"/>
              </a:rPr>
              <a:t>Enhanced Communication and Collaboration</a:t>
            </a:r>
          </a:p>
          <a:p>
            <a:r>
              <a:rPr lang="en-US" sz="1800" dirty="0">
                <a:effectLst/>
                <a:ea typeface="Calibri" panose="020F0502020204030204" pitchFamily="34" charset="0"/>
              </a:rPr>
              <a:t>IT allows for simple communication and collab throughout the supply chain network relevant in collaborating with various stakeholders being critical</a:t>
            </a:r>
          </a:p>
          <a:p>
            <a:r>
              <a:rPr lang="en-US" sz="1800" dirty="0">
                <a:effectLst/>
                <a:ea typeface="Calibri" panose="020F0502020204030204" pitchFamily="34" charset="0"/>
              </a:rPr>
              <a:t>Cloud-based collaborative platforms, for example, may bring airlines, ground workers, repair crews, cargo handlers, and various other partners together</a:t>
            </a:r>
          </a:p>
        </p:txBody>
      </p:sp>
    </p:spTree>
    <p:extLst>
      <p:ext uri="{BB962C8B-B14F-4D97-AF65-F5344CB8AC3E}">
        <p14:creationId xmlns:p14="http://schemas.microsoft.com/office/powerpoint/2010/main" val="378820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427988" y="2463014"/>
            <a:ext cx="4306824" cy="1325563"/>
          </a:xfrm>
        </p:spPr>
        <p:txBody>
          <a:bodyPr/>
          <a:lstStyle/>
          <a:p>
            <a:r>
              <a:rPr lang="en-US" dirty="0"/>
              <a:t>THANK YOU</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005552" y="169533"/>
            <a:ext cx="9400173" cy="1325563"/>
          </a:xfrm>
        </p:spPr>
        <p:txBody>
          <a:bodyPr>
            <a:normAutofit/>
          </a:bodyPr>
          <a:lstStyle/>
          <a:p>
            <a:r>
              <a:rPr lang="en-US" dirty="0"/>
              <a:t>Objectives and scopes</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28" name="Text Placeholder 16">
            <a:extLst>
              <a:ext uri="{FF2B5EF4-FFF2-40B4-BE49-F238E27FC236}">
                <a16:creationId xmlns:a16="http://schemas.microsoft.com/office/drawing/2014/main" id="{31C3ECEF-5D61-1A1E-B0DF-9D112F759C3B}"/>
              </a:ext>
            </a:extLst>
          </p:cNvPr>
          <p:cNvSpPr txBox="1">
            <a:spLocks/>
          </p:cNvSpPr>
          <p:nvPr/>
        </p:nvSpPr>
        <p:spPr>
          <a:xfrm>
            <a:off x="6335667" y="1495096"/>
            <a:ext cx="3657600" cy="365760"/>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Opportunities</a:t>
            </a:r>
          </a:p>
        </p:txBody>
      </p:sp>
      <p:sp>
        <p:nvSpPr>
          <p:cNvPr id="29" name="Text Placeholder 15">
            <a:extLst>
              <a:ext uri="{FF2B5EF4-FFF2-40B4-BE49-F238E27FC236}">
                <a16:creationId xmlns:a16="http://schemas.microsoft.com/office/drawing/2014/main" id="{5F757B99-27E7-0AB3-AB68-DA4D5679F286}"/>
              </a:ext>
            </a:extLst>
          </p:cNvPr>
          <p:cNvSpPr txBox="1">
            <a:spLocks/>
          </p:cNvSpPr>
          <p:nvPr/>
        </p:nvSpPr>
        <p:spPr>
          <a:xfrm>
            <a:off x="6335667" y="1904166"/>
            <a:ext cx="4907721" cy="2347097"/>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a:lnSpc>
                <a:spcPct val="150000"/>
              </a:lnSpc>
              <a:spcBef>
                <a:spcPts val="0"/>
              </a:spcBef>
              <a:spcAft>
                <a:spcPts val="0"/>
              </a:spcAft>
              <a:buFont typeface="Symbol" panose="05050102010706020507" pitchFamily="18" charset="2"/>
              <a:buChar char=""/>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enable a user-friendly and smooth interface for online food ordering.</a:t>
            </a:r>
            <a:endParaRPr lang="en-US" sz="1800" kern="100" dirty="0">
              <a:effectLst/>
              <a:latin typeface="Times"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streamline all the processes involved in online food ordering.</a:t>
            </a:r>
            <a:endParaRPr lang="en-US" sz="1800" kern="100" dirty="0">
              <a:effectLst/>
              <a:latin typeface="Times"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enhance user engagement by making the system accessible for all. </a:t>
            </a:r>
            <a:endParaRPr lang="en-US" sz="1800" kern="100" dirty="0">
              <a:effectLst/>
              <a:latin typeface="Times"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monitor and optimize the system performance for efficient online food ordering.</a:t>
            </a:r>
            <a:endParaRPr lang="en-US" sz="1800" kern="100" dirty="0">
              <a:effectLst/>
              <a:latin typeface="Times" panose="02020603050405020304" pitchFamily="18" charset="0"/>
              <a:ea typeface="Calibri" panose="020F0502020204030204" pitchFamily="34" charset="0"/>
              <a:cs typeface="Times New Roman" panose="02020603050405020304" pitchFamily="18" charset="0"/>
            </a:endParaRPr>
          </a:p>
        </p:txBody>
      </p:sp>
      <p:sp>
        <p:nvSpPr>
          <p:cNvPr id="30" name="Text Placeholder 20">
            <a:extLst>
              <a:ext uri="{FF2B5EF4-FFF2-40B4-BE49-F238E27FC236}">
                <a16:creationId xmlns:a16="http://schemas.microsoft.com/office/drawing/2014/main" id="{57FA1A1F-2385-41F3-1119-130190995D1A}"/>
              </a:ext>
            </a:extLst>
          </p:cNvPr>
          <p:cNvSpPr txBox="1">
            <a:spLocks/>
          </p:cNvSpPr>
          <p:nvPr/>
        </p:nvSpPr>
        <p:spPr>
          <a:xfrm>
            <a:off x="6366291" y="4228370"/>
            <a:ext cx="3657600" cy="365760"/>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Scope</a:t>
            </a:r>
          </a:p>
        </p:txBody>
      </p:sp>
      <p:sp>
        <p:nvSpPr>
          <p:cNvPr id="31" name="Text Placeholder 81">
            <a:extLst>
              <a:ext uri="{FF2B5EF4-FFF2-40B4-BE49-F238E27FC236}">
                <a16:creationId xmlns:a16="http://schemas.microsoft.com/office/drawing/2014/main" id="{4189DD17-1CB8-5869-39DD-F39C67308B2E}"/>
              </a:ext>
            </a:extLst>
          </p:cNvPr>
          <p:cNvSpPr txBox="1">
            <a:spLocks/>
          </p:cNvSpPr>
          <p:nvPr/>
        </p:nvSpPr>
        <p:spPr>
          <a:xfrm>
            <a:off x="6366291" y="4637440"/>
            <a:ext cx="5039434" cy="1188720"/>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gn="just">
              <a:lnSpc>
                <a:spcPct val="150000"/>
              </a:lnSpc>
              <a:spcBef>
                <a:spcPts val="0"/>
              </a:spcBef>
              <a:spcAft>
                <a:spcPts val="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main scope of the project is to give customers smooth ordering, monitoring, and menu-browsing experience. It has a strong feedback system, a variety of payment choices, and safe user verification. </a:t>
            </a:r>
            <a:endParaRPr lang="en-US" kern="100" dirty="0">
              <a:effectLst/>
              <a:latin typeface="Times"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8842654C-001C-B2B2-EF2C-E03E02B93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Brand Identity | Asia Pacific University (APU)">
            <a:extLst>
              <a:ext uri="{FF2B5EF4-FFF2-40B4-BE49-F238E27FC236}">
                <a16:creationId xmlns:a16="http://schemas.microsoft.com/office/drawing/2014/main" id="{7A2F2BBA-2264-CDCD-55E8-5D069916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124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219201" y="372318"/>
            <a:ext cx="10515600" cy="1325563"/>
          </a:xfrm>
        </p:spPr>
        <p:txBody>
          <a:bodyPr>
            <a:normAutofit/>
          </a:bodyPr>
          <a:lstStyle/>
          <a:p>
            <a:r>
              <a:rPr lang="en-US" dirty="0"/>
              <a:t>Project Schedule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5" name="Picture 4">
            <a:extLst>
              <a:ext uri="{FF2B5EF4-FFF2-40B4-BE49-F238E27FC236}">
                <a16:creationId xmlns:a16="http://schemas.microsoft.com/office/drawing/2014/main" id="{1997547B-875B-F38F-83CD-CB1083D22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rand Identity | Asia Pacific University (APU)">
            <a:extLst>
              <a:ext uri="{FF2B5EF4-FFF2-40B4-BE49-F238E27FC236}">
                <a16:creationId xmlns:a16="http://schemas.microsoft.com/office/drawing/2014/main" id="{24817EB4-A0FD-BFAE-64A1-72174A5CD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5572F91-B5E3-5A52-B916-6A57F499C108}"/>
              </a:ext>
            </a:extLst>
          </p:cNvPr>
          <p:cNvPicPr>
            <a:picLocks noChangeAspect="1"/>
          </p:cNvPicPr>
          <p:nvPr/>
        </p:nvPicPr>
        <p:blipFill>
          <a:blip r:embed="rId4"/>
          <a:stretch>
            <a:fillRect/>
          </a:stretch>
        </p:blipFill>
        <p:spPr>
          <a:xfrm>
            <a:off x="1316334" y="1697881"/>
            <a:ext cx="7897864" cy="3210021"/>
          </a:xfrm>
          <a:prstGeom prst="rect">
            <a:avLst/>
          </a:prstGeom>
        </p:spPr>
      </p:pic>
    </p:spTree>
    <p:extLst>
      <p:ext uri="{BB962C8B-B14F-4D97-AF65-F5344CB8AC3E}">
        <p14:creationId xmlns:p14="http://schemas.microsoft.com/office/powerpoint/2010/main" val="73164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82722" y="-8875"/>
            <a:ext cx="10318690" cy="1325880"/>
          </a:xfrm>
        </p:spPr>
        <p:txBody>
          <a:bodyPr>
            <a:normAutofit/>
          </a:bodyPr>
          <a:lstStyle/>
          <a:p>
            <a:r>
              <a:rPr lang="en-US" sz="3200" dirty="0"/>
              <a:t>Design (ERD)</a:t>
            </a:r>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926519"/>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926519"/>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926519"/>
            <a:ext cx="2743200" cy="365125"/>
          </a:xfrm>
        </p:spPr>
        <p:txBody>
          <a:bodyPr/>
          <a:lstStyle/>
          <a:p>
            <a:fld id="{B5CEABB6-07DC-46E8-9B57-56EC44A396E5}" type="slidenum">
              <a:rPr lang="en-US" smtClean="0"/>
              <a:pPr/>
              <a:t>5</a:t>
            </a:fld>
            <a:endParaRPr lang="en-US" dirty="0"/>
          </a:p>
        </p:txBody>
      </p:sp>
      <p:pic>
        <p:nvPicPr>
          <p:cNvPr id="9" name="Picture 8">
            <a:extLst>
              <a:ext uri="{FF2B5EF4-FFF2-40B4-BE49-F238E27FC236}">
                <a16:creationId xmlns:a16="http://schemas.microsoft.com/office/drawing/2014/main" id="{4A332C87-3AAA-4E1E-7F3C-67A2A9B38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8875"/>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Brand Identity | Asia Pacific University (APU)">
            <a:extLst>
              <a:ext uri="{FF2B5EF4-FFF2-40B4-BE49-F238E27FC236}">
                <a16:creationId xmlns:a16="http://schemas.microsoft.com/office/drawing/2014/main" id="{378B389C-8DA8-03D5-B9DA-F65048B5C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A728045-2A30-405C-F7E8-C7C70D6DF8BB}"/>
              </a:ext>
            </a:extLst>
          </p:cNvPr>
          <p:cNvPicPr>
            <a:picLocks noChangeAspect="1"/>
          </p:cNvPicPr>
          <p:nvPr/>
        </p:nvPicPr>
        <p:blipFill>
          <a:blip r:embed="rId5"/>
          <a:stretch>
            <a:fillRect/>
          </a:stretch>
        </p:blipFill>
        <p:spPr>
          <a:xfrm>
            <a:off x="2065418" y="1092731"/>
            <a:ext cx="8389776" cy="5146805"/>
          </a:xfrm>
          <a:prstGeom prst="rect">
            <a:avLst/>
          </a:prstGeom>
        </p:spPr>
      </p:pic>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82722" y="-8875"/>
            <a:ext cx="10318690" cy="1325880"/>
          </a:xfrm>
        </p:spPr>
        <p:txBody>
          <a:bodyPr>
            <a:normAutofit/>
          </a:bodyPr>
          <a:lstStyle/>
          <a:p>
            <a:r>
              <a:rPr lang="en-US" sz="3200" dirty="0"/>
              <a:t>Design (Use Case Diagram)</a:t>
            </a:r>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926519"/>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926519"/>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926519"/>
            <a:ext cx="2743200" cy="365125"/>
          </a:xfrm>
        </p:spPr>
        <p:txBody>
          <a:bodyPr/>
          <a:lstStyle/>
          <a:p>
            <a:fld id="{B5CEABB6-07DC-46E8-9B57-56EC44A396E5}" type="slidenum">
              <a:rPr lang="en-US" smtClean="0"/>
              <a:pPr/>
              <a:t>6</a:t>
            </a:fld>
            <a:endParaRPr lang="en-US" dirty="0"/>
          </a:p>
        </p:txBody>
      </p:sp>
      <p:pic>
        <p:nvPicPr>
          <p:cNvPr id="9" name="Picture 8">
            <a:extLst>
              <a:ext uri="{FF2B5EF4-FFF2-40B4-BE49-F238E27FC236}">
                <a16:creationId xmlns:a16="http://schemas.microsoft.com/office/drawing/2014/main" id="{4A332C87-3AAA-4E1E-7F3C-67A2A9B38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8875"/>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Brand Identity | Asia Pacific University (APU)">
            <a:extLst>
              <a:ext uri="{FF2B5EF4-FFF2-40B4-BE49-F238E27FC236}">
                <a16:creationId xmlns:a16="http://schemas.microsoft.com/office/drawing/2014/main" id="{378B389C-8DA8-03D5-B9DA-F65048B5C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C4B99DE-F0A5-06A3-F86B-8C6C0AFEC21A}"/>
              </a:ext>
            </a:extLst>
          </p:cNvPr>
          <p:cNvPicPr>
            <a:picLocks noChangeAspect="1"/>
          </p:cNvPicPr>
          <p:nvPr/>
        </p:nvPicPr>
        <p:blipFill>
          <a:blip r:embed="rId5"/>
          <a:stretch>
            <a:fillRect/>
          </a:stretch>
        </p:blipFill>
        <p:spPr>
          <a:xfrm>
            <a:off x="3338804" y="1456310"/>
            <a:ext cx="5943600" cy="4996815"/>
          </a:xfrm>
          <a:prstGeom prst="rect">
            <a:avLst/>
          </a:prstGeom>
        </p:spPr>
      </p:pic>
    </p:spTree>
    <p:extLst>
      <p:ext uri="{BB962C8B-B14F-4D97-AF65-F5344CB8AC3E}">
        <p14:creationId xmlns:p14="http://schemas.microsoft.com/office/powerpoint/2010/main" val="1086776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82722" y="-8875"/>
            <a:ext cx="10318690" cy="1325880"/>
          </a:xfrm>
        </p:spPr>
        <p:txBody>
          <a:bodyPr>
            <a:normAutofit/>
          </a:bodyPr>
          <a:lstStyle/>
          <a:p>
            <a:r>
              <a:rPr lang="en-US" sz="3200" dirty="0"/>
              <a:t>Design (Database Diagram)</a:t>
            </a:r>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926519"/>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926519"/>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926519"/>
            <a:ext cx="2743200" cy="365125"/>
          </a:xfrm>
        </p:spPr>
        <p:txBody>
          <a:bodyPr/>
          <a:lstStyle/>
          <a:p>
            <a:fld id="{B5CEABB6-07DC-46E8-9B57-56EC44A396E5}" type="slidenum">
              <a:rPr lang="en-US" smtClean="0"/>
              <a:pPr/>
              <a:t>7</a:t>
            </a:fld>
            <a:endParaRPr lang="en-US" dirty="0"/>
          </a:p>
        </p:txBody>
      </p:sp>
      <p:pic>
        <p:nvPicPr>
          <p:cNvPr id="9" name="Picture 8">
            <a:extLst>
              <a:ext uri="{FF2B5EF4-FFF2-40B4-BE49-F238E27FC236}">
                <a16:creationId xmlns:a16="http://schemas.microsoft.com/office/drawing/2014/main" id="{4A332C87-3AAA-4E1E-7F3C-67A2A9B38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8875"/>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Brand Identity | Asia Pacific University (APU)">
            <a:extLst>
              <a:ext uri="{FF2B5EF4-FFF2-40B4-BE49-F238E27FC236}">
                <a16:creationId xmlns:a16="http://schemas.microsoft.com/office/drawing/2014/main" id="{378B389C-8DA8-03D5-B9DA-F65048B5C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FA846C-A559-4E7F-7BCF-5EA384A31CD3}"/>
              </a:ext>
            </a:extLst>
          </p:cNvPr>
          <p:cNvPicPr>
            <a:picLocks noChangeAspect="1"/>
          </p:cNvPicPr>
          <p:nvPr/>
        </p:nvPicPr>
        <p:blipFill>
          <a:blip r:embed="rId5"/>
          <a:stretch>
            <a:fillRect/>
          </a:stretch>
        </p:blipFill>
        <p:spPr>
          <a:xfrm>
            <a:off x="3493770" y="1219200"/>
            <a:ext cx="5204460" cy="5433060"/>
          </a:xfrm>
          <a:prstGeom prst="rect">
            <a:avLst/>
          </a:prstGeom>
        </p:spPr>
      </p:pic>
    </p:spTree>
    <p:extLst>
      <p:ext uri="{BB962C8B-B14F-4D97-AF65-F5344CB8AC3E}">
        <p14:creationId xmlns:p14="http://schemas.microsoft.com/office/powerpoint/2010/main" val="105998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6655" y="-9872"/>
            <a:ext cx="10318690" cy="1325880"/>
          </a:xfrm>
        </p:spPr>
        <p:txBody>
          <a:bodyPr>
            <a:normAutofit/>
          </a:bodyPr>
          <a:lstStyle/>
          <a:p>
            <a:r>
              <a:rPr lang="en-US" sz="3200" dirty="0"/>
              <a:t>UI</a:t>
            </a:r>
          </a:p>
        </p:txBody>
      </p:sp>
      <p:pic>
        <p:nvPicPr>
          <p:cNvPr id="9" name="Picture 8">
            <a:extLst>
              <a:ext uri="{FF2B5EF4-FFF2-40B4-BE49-F238E27FC236}">
                <a16:creationId xmlns:a16="http://schemas.microsoft.com/office/drawing/2014/main" id="{F23F2218-5749-086A-4F04-5062166F1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Brand Identity | Asia Pacific University (APU)">
            <a:extLst>
              <a:ext uri="{FF2B5EF4-FFF2-40B4-BE49-F238E27FC236}">
                <a16:creationId xmlns:a16="http://schemas.microsoft.com/office/drawing/2014/main" id="{78BD0BE3-E73A-4186-99EE-B0BC46C84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4E816DA-F9C4-8C83-17FE-7E67086D80E9}"/>
              </a:ext>
            </a:extLst>
          </p:cNvPr>
          <p:cNvPicPr>
            <a:picLocks noChangeAspect="1"/>
          </p:cNvPicPr>
          <p:nvPr/>
        </p:nvPicPr>
        <p:blipFill>
          <a:blip r:embed="rId5"/>
          <a:stretch>
            <a:fillRect/>
          </a:stretch>
        </p:blipFill>
        <p:spPr>
          <a:xfrm>
            <a:off x="334347" y="1868105"/>
            <a:ext cx="5943600" cy="2823210"/>
          </a:xfrm>
          <a:prstGeom prst="rect">
            <a:avLst/>
          </a:prstGeom>
        </p:spPr>
      </p:pic>
      <p:pic>
        <p:nvPicPr>
          <p:cNvPr id="21" name="Picture 20">
            <a:extLst>
              <a:ext uri="{FF2B5EF4-FFF2-40B4-BE49-F238E27FC236}">
                <a16:creationId xmlns:a16="http://schemas.microsoft.com/office/drawing/2014/main" id="{A5C72643-49EB-265B-B6D9-1CC6A5DA218B}"/>
              </a:ext>
            </a:extLst>
          </p:cNvPr>
          <p:cNvPicPr>
            <a:picLocks noChangeAspect="1"/>
          </p:cNvPicPr>
          <p:nvPr/>
        </p:nvPicPr>
        <p:blipFill>
          <a:blip r:embed="rId6"/>
          <a:stretch>
            <a:fillRect/>
          </a:stretch>
        </p:blipFill>
        <p:spPr>
          <a:xfrm>
            <a:off x="7804669" y="1419795"/>
            <a:ext cx="1714500" cy="3719830"/>
          </a:xfrm>
          <a:prstGeom prst="rect">
            <a:avLst/>
          </a:prstGeom>
        </p:spPr>
      </p:pic>
    </p:spTree>
    <p:extLst>
      <p:ext uri="{BB962C8B-B14F-4D97-AF65-F5344CB8AC3E}">
        <p14:creationId xmlns:p14="http://schemas.microsoft.com/office/powerpoint/2010/main" val="24647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6655" y="-9872"/>
            <a:ext cx="10318690" cy="1325880"/>
          </a:xfrm>
        </p:spPr>
        <p:txBody>
          <a:bodyPr>
            <a:normAutofit/>
          </a:bodyPr>
          <a:lstStyle/>
          <a:p>
            <a:r>
              <a:rPr lang="en-US" sz="3200" dirty="0"/>
              <a:t>UI</a:t>
            </a:r>
          </a:p>
        </p:txBody>
      </p:sp>
      <p:pic>
        <p:nvPicPr>
          <p:cNvPr id="9" name="Picture 8">
            <a:extLst>
              <a:ext uri="{FF2B5EF4-FFF2-40B4-BE49-F238E27FC236}">
                <a16:creationId xmlns:a16="http://schemas.microsoft.com/office/drawing/2014/main" id="{F23F2218-5749-086A-4F04-5062166F1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0"/>
            <a:ext cx="1781175" cy="991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Brand Identity | Asia Pacific University (APU)">
            <a:extLst>
              <a:ext uri="{FF2B5EF4-FFF2-40B4-BE49-F238E27FC236}">
                <a16:creationId xmlns:a16="http://schemas.microsoft.com/office/drawing/2014/main" id="{78BD0BE3-E73A-4186-99EE-B0BC46C84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F45BBC-D578-EF5B-A44A-780F90108B7B}"/>
              </a:ext>
            </a:extLst>
          </p:cNvPr>
          <p:cNvPicPr>
            <a:picLocks noChangeAspect="1"/>
          </p:cNvPicPr>
          <p:nvPr/>
        </p:nvPicPr>
        <p:blipFill>
          <a:blip r:embed="rId5"/>
          <a:stretch>
            <a:fillRect/>
          </a:stretch>
        </p:blipFill>
        <p:spPr>
          <a:xfrm>
            <a:off x="698241" y="1896220"/>
            <a:ext cx="4406236" cy="210661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244A26FF-ACC2-FB7E-FDDE-460112E7B550}"/>
              </a:ext>
            </a:extLst>
          </p:cNvPr>
          <p:cNvPicPr>
            <a:picLocks noChangeAspect="1"/>
          </p:cNvPicPr>
          <p:nvPr/>
        </p:nvPicPr>
        <p:blipFill>
          <a:blip r:embed="rId6"/>
          <a:stretch>
            <a:fillRect/>
          </a:stretch>
        </p:blipFill>
        <p:spPr>
          <a:xfrm>
            <a:off x="5550159" y="1560317"/>
            <a:ext cx="5943600" cy="2816860"/>
          </a:xfrm>
          <a:prstGeom prst="rect">
            <a:avLst/>
          </a:prstGeom>
        </p:spPr>
      </p:pic>
    </p:spTree>
    <p:extLst>
      <p:ext uri="{BB962C8B-B14F-4D97-AF65-F5344CB8AC3E}">
        <p14:creationId xmlns:p14="http://schemas.microsoft.com/office/powerpoint/2010/main" val="2320228217"/>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 id="{91065DBE-5BFE-48A8-88E3-00BE4E05E4F1}" vid="{764D0EE5-1C2F-4307-AB39-AA19F2A697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9972D5-0616-492C-93CD-BB1ADFB67788}">
  <ds:schemaRefs>
    <ds:schemaRef ds:uri="http://schemas.microsoft.com/sharepoint/v3/contenttype/forms"/>
  </ds:schemaRefs>
</ds:datastoreItem>
</file>

<file path=customXml/itemProps2.xml><?xml version="1.0" encoding="utf-8"?>
<ds:datastoreItem xmlns:ds="http://schemas.openxmlformats.org/officeDocument/2006/customXml" ds:itemID="{6F64B861-6024-48D7-A751-9C7ADB614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299F1D-9457-4AA5-87D1-B9A9C19F30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{488359E7-D034-44A6-AF44-DE45316194D3}tf16411248_win32</Template>
  <TotalTime>78</TotalTime>
  <Words>1030</Words>
  <Application>Microsoft Office PowerPoint</Application>
  <PresentationFormat>Widescreen</PresentationFormat>
  <Paragraphs>160</Paragraphs>
  <Slides>23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Avenir Next LT Pro Light</vt:lpstr>
      <vt:lpstr>Calibri</vt:lpstr>
      <vt:lpstr>Posterama</vt:lpstr>
      <vt:lpstr>Symbol</vt:lpstr>
      <vt:lpstr>Times</vt:lpstr>
      <vt:lpstr>Times New Roman</vt:lpstr>
      <vt:lpstr>Office Theme</vt:lpstr>
      <vt:lpstr>Mobile and web multimedia CT081-3-3 MWM</vt:lpstr>
      <vt:lpstr>Introduction</vt:lpstr>
      <vt:lpstr>Objectives and scopes</vt:lpstr>
      <vt:lpstr>Project Schedule</vt:lpstr>
      <vt:lpstr>Design (ERD)</vt:lpstr>
      <vt:lpstr>Design (Use Case Diagram)</vt:lpstr>
      <vt:lpstr>Design (Database Diagram)</vt:lpstr>
      <vt:lpstr>UI</vt:lpstr>
      <vt:lpstr>UI</vt:lpstr>
      <vt:lpstr>UI</vt:lpstr>
      <vt:lpstr>UI</vt:lpstr>
      <vt:lpstr>Payment Integration (Stripe)</vt:lpstr>
      <vt:lpstr>UI</vt:lpstr>
      <vt:lpstr>Possible security threats for Buddha Air</vt:lpstr>
      <vt:lpstr>Possible security threats for Buddha Air</vt:lpstr>
      <vt:lpstr>Possible security threats for Buddha Air</vt:lpstr>
      <vt:lpstr>Possible security threats for Buddha Air</vt:lpstr>
      <vt:lpstr>Possible security threats for Buddha Air</vt:lpstr>
      <vt:lpstr>Possible security threats for Buddha Air</vt:lpstr>
      <vt:lpstr>Possible security threats for Buddha Air</vt:lpstr>
      <vt:lpstr>Analyzation of How it can leverage Buddha Air’s Supply Chain</vt:lpstr>
      <vt:lpstr>Analyzation of How it can leverage Buddha Air’s Supply Chain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 Management CT012-3-3 CSM</dc:title>
  <dc:creator>Sujan Shrestha</dc:creator>
  <cp:lastModifiedBy>Sujan Shrestha</cp:lastModifiedBy>
  <cp:revision>31</cp:revision>
  <dcterms:created xsi:type="dcterms:W3CDTF">2023-11-05T14:22:53Z</dcterms:created>
  <dcterms:modified xsi:type="dcterms:W3CDTF">2024-01-22T09:02:06Z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